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presProps" Target="presProps.xml"/>
  <Relationship Id="rId9" Type="http://schemas.openxmlformats.org/officeDocument/2006/relationships/viewProps" Target="viewProps.xml"/>
  <Relationship Id="rId1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853220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_469female_21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0"/>
          <a:ext cx="8953500" cy="6858000"/>
          <a:chOff x="-762000" y="0"/>
          <a:chExt cx="8953500" cy="6858000"/>
        </a:xfrm>
      </p:grpSpPr>
      <p:pic>
        <p:nvPicPr>
          <p:cNvPr id="1" name="Profile Image" descr="Profile Image"/>
          <p:cNvPicPr>
            <a:picLocks noChangeAspect="1"/>
          </p:cNvPicPr>
          <p:nvPr/>
        </p:nvPicPr>
        <p:blipFill>
          <a:blip r:embed="rId2"/>
          <a:stretch>
            <a:fillRect/>
          </a:stretch>
        </p:blipFill>
        <p:spPr>
          <a:xfrm>
            <a:off x="-762000" y="0"/>
            <a:ext cx="4572000" cy="6858000"/>
          </a:xfrm>
          <a:prstGeom prst="rect">
            <a:avLst/>
          </a:prstGeom>
          <a:noFill/>
        </p:spPr>
      </p:pic>
      <p:sp>
        <p:nvSpPr>
          <p:cNvPr id="2" name=""/>
          <p:cNvSpPr txBox="1"/>
          <p:nvPr/>
        </p:nvSpPr>
        <p:spPr>
          <a:xfrm>
            <a:off x="3048000" y="0"/>
            <a:ext cx="1524000" cy="6858000"/>
          </a:xfrm>
          <a:prstGeom prst="rect">
            <a:avLst/>
          </a:prstGeom>
          <a:solidFill>
            <a:srgbClr val="FFFFFF">
              <a:alpha val="100000"/>
            </a:srgbClr>
          </a:solidFill>
        </p:spPr>
        <p:txBody>
          <a:bodyPr rtlCol="0" bIns="45720" lIns="91440" rIns="91440" tIns="45720">
            <a:spAutoFit/>
          </a:bodyPr>
          <a:lstStyle/>
          <a:p>
            <a:pPr algn="l" rtl="0" fontAlgn="base" marL="0" marR="0" indent="0" lvl="0">
              <a:lnSpc>
                <a:spcPct val="100000"/>
              </a:lnSpc>
              <a:spcBef>
                <a:spcPts val="0"/>
              </a:spcBef>
              <a:spcAft>
                <a:spcPts val="0"/>
              </a:spcAft>
            </a:pPr>
          </a:p>
        </p:txBody>
      </p:sp>
      <p:sp>
        <p:nvSpPr>
          <p:cNvPr id="3" name=""/>
          <p:cNvSpPr txBox="1"/>
          <p:nvPr/>
        </p:nvSpPr>
        <p:spPr>
          <a:xfrm>
            <a:off x="0" y="0"/>
            <a:ext cx="3048000" cy="6858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p>
        </p:txBody>
      </p:sp>
      <p:sp>
        <p:nvSpPr>
          <p:cNvPr id="4" name="" descr=""/>
          <p:cNvSpPr/>
          <p:nvPr/>
        </p:nvSpPr>
        <p:spPr>
          <a:xfrm>
            <a:off x="3238500" y="190500"/>
            <a:ext cx="1905000" cy="381000"/>
          </a:xfrm>
          <a:prstGeom prst="roundRect">
            <a:avLst/>
          </a:prstGeom>
          <a:gradFill>
            <a:gsLst>
              <a:gs pos="0">
                <a:srgbClr val="5CBFA4">
                  <a:alpha val="100000"/>
                </a:srgbClr>
              </a:gs>
              <a:gs pos="100000">
                <a:srgbClr val="B5E596">
                  <a:alpha val="100000"/>
                </a:srgbClr>
              </a:gs>
            </a:gsLst>
            <a:lin ang="8100000" scaled="0"/>
          </a:gradFill>
          <a:ln w="12700">
            <a:noFill/>
          </a:ln>
        </p:spPr>
        <p:txBody>
          <a:bodyPr vertOverflow="clip" rtlCol="0" anchor="ctr"/>
          <a:lstStyle/>
          <a:p>
            <a:pPr algn="ctr"/>
            <a:r>
              <a:t><![CDATA[THE CURATED]]></a:t>
            </a:r>
          </a:p>
        </p:txBody>
      </p:sp>
      <p:sp>
        <p:nvSpPr>
          <p:cNvPr id="5" name=""/>
          <p:cNvSpPr txBox="1"/>
          <p:nvPr/>
        </p:nvSpPr>
        <p:spPr>
          <a:xfrm>
            <a:off x="3238500" y="190500"/>
            <a:ext cx="1905000" cy="333375"/>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p>
        </p:txBody>
      </p:sp>
      <p:sp>
        <p:nvSpPr>
          <p:cNvPr id="6" name=""/>
          <p:cNvSpPr txBox="1"/>
          <p:nvPr/>
        </p:nvSpPr>
        <p:spPr>
          <a:xfrm>
            <a:off x="3238500" y="857250"/>
            <a:ext cx="2667000" cy="1143000"/>
          </a:xfrm>
          <a:prstGeom prst="rect">
            <a:avLst/>
          </a:prstGeom>
          <a:noFill/>
        </p:spPr>
        <p:txBody>
          <a:bodyPr rtlCol="0" bIns="45720" lIns="91440" rIns="91440" tIns="45720">
            <a:spAutoFit/>
          </a:bodyPr>
          <a:lstStyle/>
          <a:p>
            <a:pPr algn="l" rtl="0" fontAlgn="base" marL="0" marR="0" indent="0" lvl="0">
              <a:lnSpc>
                <a:spcPct val="115000"/>
              </a:lnSpc>
              <a:spcBef>
                <a:spcPts val="0"/>
              </a:spcBef>
              <a:spcAft>
                <a:spcPts val="0"/>
              </a:spcAft>
            </a:pPr>
            <a:r>
              <a:rPr lang="en-US" b="1" sz="2000" spc="0" u="none">
                <a:solidFill>
                  <a:srgbClr val="252869">
                    <a:alpha val="100000"/>
                  </a:srgbClr>
                </a:solidFill>
                <a:latin typeface="Merriweather"/>
              </a:rPr>
              <a:t><![CDATA[The Vibrant Voyager]]></a:t>
            </a:r>
          </a:p>
        </p:txBody>
      </p:sp>
      <p:sp>
        <p:nvSpPr>
          <p:cNvPr id="7" name=""/>
          <p:cNvSpPr txBox="1"/>
          <p:nvPr/>
        </p:nvSpPr>
        <p:spPr>
          <a:xfrm>
            <a:off x="3238500" y="2190750"/>
            <a:ext cx="2667000" cy="2095500"/>
          </a:xfrm>
          <a:prstGeom prst="rect">
            <a:avLst/>
          </a:prstGeom>
          <a:solidFill>
            <a:srgbClr val="E8F4F0">
              <a:alpha val="100000"/>
            </a:srgbClr>
          </a:solid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252869">
                    <a:alpha val="100000"/>
                  </a:srgbClr>
                </a:solidFill>
                <a:latin typeface="Merriweather"/>
              </a:rPr>
              <a:t><![CDATA[Location - Living In: worldwide
]]></a:t>
            </a:r>
            <a:r>
              <a:rPr lang="en-US" sz="1200" spc="0" u="none">
                <a:solidFill>
                  <a:srgbClr val="252869">
                    <a:alpha val="100000"/>
                  </a:srgbClr>
                </a:solidFill>
                <a:latin typeface="Merriweather"/>
              </a:rPr>
              <a:t><![CDATA[Connections: Location - living in: Worldwide, Connections: people who like AiaSound Festival, Age: 18 - 65+, Gender: Female
]]></a:t>
            </a:r>
            <a:r>
              <a:rPr lang="en-US" sz="1200" spc="0" u="none">
                <a:solidFill>
                  <a:srgbClr val="252869">
                    <a:alpha val="100000"/>
                  </a:srgbClr>
                </a:solidFill>
                <a:latin typeface="Merriweather"/>
              </a:rPr>
              <a:t><![CDATA[Age: All ages
]]></a:t>
            </a:r>
            <a:r>
              <a:rPr lang="en-US" sz="1200" spc="0" u="none">
                <a:solidFill>
                  <a:srgbClr val="252869">
                    <a:alpha val="100000"/>
                  </a:srgbClr>
                </a:solidFill>
                <a:latin typeface="Merriweather"/>
              </a:rPr>
              <a:t><![CDATA[Gender: Female
]]></a:t>
            </a:r>
            <a:r>
              <a:rPr lang="en-US" b="1" sz="1200" spc="0" u="none">
                <a:solidFill>
                  <a:srgbClr val="252869">
                    <a:alpha val="100000"/>
                  </a:srgbClr>
                </a:solidFill>
                <a:latin typeface="Merriweather"/>
              </a:rPr>
              <a:t><![CDATA[Market In Market
]]></a:t>
            </a:r>
          </a:p>
        </p:txBody>
      </p:sp>
      <p:sp>
        <p:nvSpPr>
          <p:cNvPr id="8" name=""/>
          <p:cNvSpPr txBox="1"/>
          <p:nvPr/>
        </p:nvSpPr>
        <p:spPr>
          <a:xfrm>
            <a:off x="6286500" y="190500"/>
            <a:ext cx="2667000" cy="2857500"/>
          </a:xfrm>
          <a:prstGeom prst="rect">
            <a:avLst/>
          </a:prstGeom>
          <a:noFill/>
        </p:spPr>
        <p:txBody>
          <a:bodyPr rtlCol="0" bIns="45720" lIns="91440" rIns="91440" tIns="45720">
            <a:spAutoFit/>
          </a:bodyPr>
          <a:lstStyle/>
          <a:p>
            <a:pPr algn="l" rtl="0" fontAlgn="base" marL="0" marR="0" indent="0" lvl="0">
              <a:lnSpc>
                <a:spcPct val="115000"/>
              </a:lnSpc>
              <a:spcBef>
                <a:spcPts val="0"/>
              </a:spcBef>
              <a:spcAft>
                <a:spcPts val="0"/>
              </a:spcAft>
            </a:pPr>
            <a:r>
              <a:rPr lang="en-US" sz="1200" spc="0" u="none">
                <a:solidFill>
                  <a:srgbClr val="252869">
                    <a:alpha val="100000"/>
                  </a:srgbClr>
                </a:solidFill>
                <a:latin typeface="Merriweather"/>
              </a:rPr>
              <a:t><![CDATA[The Vibrant Voyager is an effervescent soul who thrives on the rich tapestry of culture, creativity, and connection. They are a connoisseur of experiences, constantly seeking to expand their horizons through art, music, and travel. A lover of the finer things in life, they seamlessly blend their passions for modern aesthetics and traditional craftsmanship. Driven by a thirst for knowledge and a zest for life, this persona is as multi-dimensional as the stories they immerse themselves in.]]></a:t>
            </a:r>
          </a:p>
        </p:txBody>
      </p:sp>
      <p:graphicFrame>
        <p:nvGraphicFramePr>
          <p:cNvPr id="9" name="" descr=""/>
          <p:cNvGraphicFramePr>
            <a:graphicFrameLocks noGrp="1"/>
          </p:cNvGraphicFramePr>
          <p:nvPr/>
        </p:nvGraphicFramePr>
        <p:xfrm>
          <a:off x="3238500" y="4572000"/>
          <a:ext cx="1647825" cy="0"/>
        </p:xfrm>
        <a:graphic>
          <a:graphicData uri="http://schemas.openxmlformats.org/drawingml/2006/table">
            <a:tbl>
              <a:tblPr firstRow="1" bandRow="1"/>
              <a:tblGrid>
                <a:gridCol w="2857500"/>
                <a:gridCol w="952500"/>
                <a:gridCol w="952500"/>
                <a:gridCol w="952500"/>
              </a:tblGrid>
              <a:tr h="333375">
                <a:tc>
                  <a:txBody>
                    <a:bodyPr wrap="square" rtlCol="0">
                      <a:spAutoFit/>
                    </a:bodyPr>
                    <a:lstStyle/>
                    <a:p>
                      <a:pPr algn="l" rtl="0" fontAlgn="ctr" marL="95250" marR="0" indent="0" lvl="0">
                        <a:lnSpc>
                          <a:spcPct val="100000"/>
                        </a:lnSpc>
                        <a:spcBef>
                          <a:spcPts val="0"/>
                        </a:spcBef>
                        <a:spcAft>
                          <a:spcPts val="0"/>
                        </a:spcAft>
                      </a:pPr>
                      <a:r>
                        <a:rPr lang="en-US" b="1" sz="1200" spc="0" u="none">
                          <a:solidFill>
                            <a:srgbClr val="252869">
                              <a:alpha val="100000"/>
                            </a:srgbClr>
                          </a:solidFill>
                          <a:latin typeface="Merriweather"/>
                        </a:rPr>
                        <a:t><![CDATA[Name]]></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Percentage]]></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Affinity]]></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Impact]]></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33375">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The Cultured Enthusiast]]></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7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21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High]]></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33375">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The Story Seeker]]></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6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3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Moderate]]></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33375">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The Active Aesthete]]></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7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28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High]]></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90500" y="190500"/>
          <a:ext cx="8953500" cy="5715000"/>
          <a:chOff x="190500" y="190500"/>
          <a:chExt cx="8953500" cy="5715000"/>
        </a:xfrm>
      </p:grpSpPr>
      <p:sp>
        <p:nvSpPr>
          <p:cNvPr id="1" name="" descr=""/>
          <p:cNvSpPr/>
          <p:nvPr/>
        </p:nvSpPr>
        <p:spPr>
          <a:xfrm>
            <a:off x="190500" y="190500"/>
            <a:ext cx="1905000" cy="381000"/>
          </a:xfrm>
          <a:prstGeom prst="roundRect">
            <a:avLst/>
          </a:prstGeom>
          <a:gradFill>
            <a:gsLst>
              <a:gs pos="0">
                <a:srgbClr val="5CBFA4">
                  <a:alpha val="100000"/>
                </a:srgbClr>
              </a:gs>
              <a:gs pos="100000">
                <a:srgbClr val="B5E596">
                  <a:alpha val="100000"/>
                </a:srgbClr>
              </a:gs>
            </a:gsLst>
            <a:lin ang="8100000" scaled="0"/>
          </a:gradFill>
          <a:ln w="12700">
            <a:noFill/>
          </a:ln>
        </p:spPr>
        <p:txBody>
          <a:bodyPr vertOverflow="clip" rtlCol="0" anchor="ctr"/>
          <a:lstStyle/>
          <a:p>
            <a:pPr algn="ctr"/>
            <a:r>
              <a:t><![CDATA[Leisure]]></a:t>
            </a:r>
          </a:p>
        </p:txBody>
      </p:sp>
      <p:sp>
        <p:nvSpPr>
          <p:cNvPr id="2" name=""/>
          <p:cNvSpPr txBox="1"/>
          <p:nvPr/>
        </p:nvSpPr>
        <p:spPr>
          <a:xfrm>
            <a:off x="190500" y="952500"/>
            <a:ext cx="8763000" cy="47625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400" spc="0" u="none">
                <a:solidFill>
                  <a:srgbClr val="1B1464">
                    <a:alpha val="100000"/>
                  </a:srgbClr>
                </a:solidFill>
                <a:latin typeface="Calibri"/>
              </a:rPr>
              <a:t><![CDATA[The Cultured Enthusiast]]></a:t>
            </a:r>
          </a:p>
        </p:txBody>
      </p:sp>
      <p:sp>
        <p:nvSpPr>
          <p:cNvPr id="3" name=""/>
          <p:cNvSpPr txBox="1"/>
          <p:nvPr/>
        </p:nvSpPr>
        <p:spPr>
          <a:xfrm>
            <a:off x="190500" y="1524000"/>
            <a:ext cx="8763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400" spc="0" u="none">
                <a:solidFill>
                  <a:srgbClr val="1B1464">
                    <a:alpha val="100000"/>
                  </a:srgbClr>
                </a:solidFill>
                <a:latin typeface="Calibri"/>
              </a:rPr>
              <a:t><![CDATA[The Cultured Enthusiast is someone whose heart beats to the rhythm of creativity and elegance. They have an insatiable appetite for all things modern art, gastronomy, and musical theatre. Their weekends are often spent indulging in the thrill of live performances or savoring gourmet meals paired with the perfect wine. They find joy in curating experiences that stimulate their mind and soul. This trait reflects their love for the arts and their appreciation for the finer details in life.]]></a:t>
            </a:r>
          </a:p>
        </p:txBody>
      </p:sp>
      <p:graphicFrame>
        <p:nvGraphicFramePr>
          <p:cNvPr id="4" name="" descr=""/>
          <p:cNvGraphicFramePr>
            <a:graphicFrameLocks noGrp="1"/>
          </p:cNvGraphicFramePr>
          <p:nvPr/>
        </p:nvGraphicFramePr>
        <p:xfrm>
          <a:off x="190500" y="2857500"/>
          <a:ext cx="8763000" cy="2857500"/>
        </p:xfrm>
        <a:graphic>
          <a:graphicData uri="http://schemas.openxmlformats.org/drawingml/2006/table">
            <a:tbl>
              <a:tblPr firstRow="1" bandRow="1"/>
              <a:tblGrid>
                <a:gridCol w="2190750"/>
                <a:gridCol w="2190750"/>
                <a:gridCol w="2190750"/>
                <a:gridCol w="2190750"/>
              </a:tblGrid>
              <a:tr h="333375">
                <a:tc>
                  <a:txBody>
                    <a:bodyPr wrap="square" rtlCol="0">
                      <a:spAutoFit/>
                    </a:bodyPr>
                    <a:lstStyle/>
                    <a:p>
                      <a:pPr algn="l" rtl="0" fontAlgn="ctr" marL="95250" marR="0" indent="0" lvl="0">
                        <a:lnSpc>
                          <a:spcPct val="100000"/>
                        </a:lnSpc>
                        <a:spcBef>
                          <a:spcPts val="0"/>
                        </a:spcBef>
                        <a:spcAft>
                          <a:spcPts val="0"/>
                        </a:spcAft>
                      </a:pPr>
                      <a:r>
                        <a:rPr lang="en-US" b="1" sz="1200" spc="0" u="none">
                          <a:solidFill>
                            <a:srgbClr val="252869">
                              <a:alpha val="100000"/>
                            </a:srgbClr>
                          </a:solidFill>
                          <a:latin typeface="Merriweather"/>
                        </a:rPr>
                        <a:t><![CDATA[Name]]></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Perccentage]]></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Affinity]]></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Impact]]></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Modern art]]></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73]]></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69]]></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Gastronomy]]></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5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209]]></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1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Musical theatre]]></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5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7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Restaurant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81%]]></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5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2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Interior design]]></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81%]]></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4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1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Food & Wine]]></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1%]]></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246]]></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00]]></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Contemporary art]]></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27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20]]></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Play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46]]></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50]]></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Coffeehouse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5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33]]></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69]]></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90500" y="190500"/>
          <a:ext cx="8953500" cy="5715000"/>
          <a:chOff x="190500" y="190500"/>
          <a:chExt cx="8953500" cy="5715000"/>
        </a:xfrm>
      </p:grpSpPr>
      <p:sp>
        <p:nvSpPr>
          <p:cNvPr id="1" name="" descr=""/>
          <p:cNvSpPr/>
          <p:nvPr/>
        </p:nvSpPr>
        <p:spPr>
          <a:xfrm>
            <a:off x="190500" y="190500"/>
            <a:ext cx="1905000" cy="381000"/>
          </a:xfrm>
          <a:prstGeom prst="roundRect">
            <a:avLst/>
          </a:prstGeom>
          <a:gradFill>
            <a:gsLst>
              <a:gs pos="0">
                <a:srgbClr val="5CBFA4">
                  <a:alpha val="100000"/>
                </a:srgbClr>
              </a:gs>
              <a:gs pos="100000">
                <a:srgbClr val="B5E596">
                  <a:alpha val="100000"/>
                </a:srgbClr>
              </a:gs>
            </a:gsLst>
            <a:lin ang="8100000" scaled="0"/>
          </a:gradFill>
          <a:ln w="12700">
            <a:noFill/>
          </a:ln>
        </p:spPr>
        <p:txBody>
          <a:bodyPr vertOverflow="clip" rtlCol="0" anchor="ctr"/>
          <a:lstStyle/>
          <a:p>
            <a:pPr algn="ctr"/>
            <a:r>
              <a:t><![CDATA[Media Consumption]]></a:t>
            </a:r>
          </a:p>
        </p:txBody>
      </p:sp>
      <p:sp>
        <p:nvSpPr>
          <p:cNvPr id="2" name=""/>
          <p:cNvSpPr txBox="1"/>
          <p:nvPr/>
        </p:nvSpPr>
        <p:spPr>
          <a:xfrm>
            <a:off x="190500" y="952500"/>
            <a:ext cx="8763000" cy="47625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400" spc="0" u="none">
                <a:solidFill>
                  <a:srgbClr val="1B1464">
                    <a:alpha val="100000"/>
                  </a:srgbClr>
                </a:solidFill>
                <a:latin typeface="Calibri"/>
              </a:rPr>
              <a:t><![CDATA[The Story Seeker]]></a:t>
            </a:r>
          </a:p>
        </p:txBody>
      </p:sp>
      <p:sp>
        <p:nvSpPr>
          <p:cNvPr id="3" name=""/>
          <p:cNvSpPr txBox="1"/>
          <p:nvPr/>
        </p:nvSpPr>
        <p:spPr>
          <a:xfrm>
            <a:off x="190500" y="1524000"/>
            <a:ext cx="8763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400" spc="0" u="none">
                <a:solidFill>
                  <a:srgbClr val="1B1464">
                    <a:alpha val="100000"/>
                  </a:srgbClr>
                </a:solidFill>
                <a:latin typeface="Calibri"/>
              </a:rPr>
              <a:t><![CDATA[The Story Seeker lives for narratives, whether they unfold in the glossy pages of a fiction book or on the big screen during a gripping drama. They are avid readers and moviegoers, constantly drawn to e-books, Netflix series, and the alluring glow of the theatre. The art of storytelling fuels their imagination and inspires their own creative pursuits, such as writing. Their penchant for storytelling reflects their deep desire to connect with emotions and ideas.]]></a:t>
            </a:r>
          </a:p>
        </p:txBody>
      </p:sp>
      <p:graphicFrame>
        <p:nvGraphicFramePr>
          <p:cNvPr id="4" name="" descr=""/>
          <p:cNvGraphicFramePr>
            <a:graphicFrameLocks noGrp="1"/>
          </p:cNvGraphicFramePr>
          <p:nvPr/>
        </p:nvGraphicFramePr>
        <p:xfrm>
          <a:off x="190500" y="2857500"/>
          <a:ext cx="8763000" cy="2857500"/>
        </p:xfrm>
        <a:graphic>
          <a:graphicData uri="http://schemas.openxmlformats.org/drawingml/2006/table">
            <a:tbl>
              <a:tblPr firstRow="1" bandRow="1"/>
              <a:tblGrid>
                <a:gridCol w="2190750"/>
                <a:gridCol w="2190750"/>
                <a:gridCol w="2190750"/>
                <a:gridCol w="2190750"/>
              </a:tblGrid>
              <a:tr h="333375">
                <a:tc>
                  <a:txBody>
                    <a:bodyPr wrap="square" rtlCol="0">
                      <a:spAutoFit/>
                    </a:bodyPr>
                    <a:lstStyle/>
                    <a:p>
                      <a:pPr algn="l" rtl="0" fontAlgn="ctr" marL="95250" marR="0" indent="0" lvl="0">
                        <a:lnSpc>
                          <a:spcPct val="100000"/>
                        </a:lnSpc>
                        <a:spcBef>
                          <a:spcPts val="0"/>
                        </a:spcBef>
                        <a:spcAft>
                          <a:spcPts val="0"/>
                        </a:spcAft>
                      </a:pPr>
                      <a:r>
                        <a:rPr lang="en-US" b="1" sz="1200" spc="0" u="none">
                          <a:solidFill>
                            <a:srgbClr val="252869">
                              <a:alpha val="100000"/>
                            </a:srgbClr>
                          </a:solidFill>
                          <a:latin typeface="Merriweather"/>
                        </a:rPr>
                        <a:t><![CDATA[Name]]></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Perccentage]]></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Affinity]]></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Impact]]></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Netflix]]></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3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66]]></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Movie theater]]></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3%]]></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9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6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Fiction book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1%]]></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2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5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Reading]]></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8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26]]></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10]]></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E-book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5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79]]></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9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Movie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9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3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23]]></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Writing]]></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90]]></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1]]></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Entertainment]]></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9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1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13]]></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Drama movie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8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Animated movie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3%]]></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0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90500" y="190500"/>
          <a:ext cx="8953500" cy="5715000"/>
          <a:chOff x="190500" y="190500"/>
          <a:chExt cx="8953500" cy="5715000"/>
        </a:xfrm>
      </p:grpSpPr>
      <p:sp>
        <p:nvSpPr>
          <p:cNvPr id="1" name="" descr=""/>
          <p:cNvSpPr/>
          <p:nvPr/>
        </p:nvSpPr>
        <p:spPr>
          <a:xfrm>
            <a:off x="190500" y="190500"/>
            <a:ext cx="1905000" cy="381000"/>
          </a:xfrm>
          <a:prstGeom prst="roundRect">
            <a:avLst/>
          </a:prstGeom>
          <a:gradFill>
            <a:gsLst>
              <a:gs pos="0">
                <a:srgbClr val="5CBFA4">
                  <a:alpha val="100000"/>
                </a:srgbClr>
              </a:gs>
              <a:gs pos="100000">
                <a:srgbClr val="B5E596">
                  <a:alpha val="100000"/>
                </a:srgbClr>
              </a:gs>
            </a:gsLst>
            <a:lin ang="8100000" scaled="0"/>
          </a:gradFill>
          <a:ln w="12700">
            <a:noFill/>
          </a:ln>
        </p:spPr>
        <p:txBody>
          <a:bodyPr vertOverflow="clip" rtlCol="0" anchor="ctr"/>
          <a:lstStyle/>
          <a:p>
            <a:pPr algn="ctr"/>
            <a:r>
              <a:t><![CDATA[Fitness and Wellness]]></a:t>
            </a:r>
          </a:p>
        </p:txBody>
      </p:sp>
      <p:sp>
        <p:nvSpPr>
          <p:cNvPr id="2" name=""/>
          <p:cNvSpPr txBox="1"/>
          <p:nvPr/>
        </p:nvSpPr>
        <p:spPr>
          <a:xfrm>
            <a:off x="190500" y="952500"/>
            <a:ext cx="8763000" cy="47625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400" spc="0" u="none">
                <a:solidFill>
                  <a:srgbClr val="1B1464">
                    <a:alpha val="100000"/>
                  </a:srgbClr>
                </a:solidFill>
                <a:latin typeface="Calibri"/>
              </a:rPr>
              <a:t><![CDATA[The Active Aesthete]]></a:t>
            </a:r>
          </a:p>
        </p:txBody>
      </p:sp>
      <p:sp>
        <p:nvSpPr>
          <p:cNvPr id="3" name=""/>
          <p:cNvSpPr txBox="1"/>
          <p:nvPr/>
        </p:nvSpPr>
        <p:spPr>
          <a:xfrm>
            <a:off x="190500" y="1524000"/>
            <a:ext cx="8763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400" spc="0" u="none">
                <a:solidFill>
                  <a:srgbClr val="1B1464">
                    <a:alpha val="100000"/>
                  </a:srgbClr>
                </a:solidFill>
                <a:latin typeface="Calibri"/>
              </a:rPr>
              <a:t><![CDATA[The Active Aesthete is someone who finds harmony in motion. They are passionate about jogging, cycling, and skiing, but their approach to fitness is more than just physical—it’s a celebration of life itself. They embrace outdoor recreation and the natural environment, using their active lifestyle to connect with the world around them. This alignment between mind, body, and nature fosters their sense of balance and fulfillment.]]></a:t>
            </a:r>
          </a:p>
        </p:txBody>
      </p:sp>
      <p:graphicFrame>
        <p:nvGraphicFramePr>
          <p:cNvPr id="4" name="" descr=""/>
          <p:cNvGraphicFramePr>
            <a:graphicFrameLocks noGrp="1"/>
          </p:cNvGraphicFramePr>
          <p:nvPr/>
        </p:nvGraphicFramePr>
        <p:xfrm>
          <a:off x="190500" y="2857500"/>
          <a:ext cx="8763000" cy="2857500"/>
        </p:xfrm>
        <a:graphic>
          <a:graphicData uri="http://schemas.openxmlformats.org/drawingml/2006/table">
            <a:tbl>
              <a:tblPr firstRow="1" bandRow="1"/>
              <a:tblGrid>
                <a:gridCol w="2190750"/>
                <a:gridCol w="2190750"/>
                <a:gridCol w="2190750"/>
                <a:gridCol w="2190750"/>
              </a:tblGrid>
              <a:tr h="333375">
                <a:tc>
                  <a:txBody>
                    <a:bodyPr wrap="square" rtlCol="0">
                      <a:spAutoFit/>
                    </a:bodyPr>
                    <a:lstStyle/>
                    <a:p>
                      <a:pPr algn="l" rtl="0" fontAlgn="ctr" marL="95250" marR="0" indent="0" lvl="0">
                        <a:lnSpc>
                          <a:spcPct val="100000"/>
                        </a:lnSpc>
                        <a:spcBef>
                          <a:spcPts val="0"/>
                        </a:spcBef>
                        <a:spcAft>
                          <a:spcPts val="0"/>
                        </a:spcAft>
                      </a:pPr>
                      <a:r>
                        <a:rPr lang="en-US" b="1" sz="1200" spc="0" u="none">
                          <a:solidFill>
                            <a:srgbClr val="252869">
                              <a:alpha val="100000"/>
                            </a:srgbClr>
                          </a:solidFill>
                          <a:latin typeface="Merriweather"/>
                        </a:rPr>
                        <a:t><![CDATA[Name]]></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Perccentage]]></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Affinity]]></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b="1" sz="1200" spc="0" u="none">
                          <a:solidFill>
                            <a:srgbClr val="252869">
                              <a:alpha val="100000"/>
                            </a:srgbClr>
                          </a:solidFill>
                          <a:latin typeface="Merriweather"/>
                        </a:rPr>
                        <a:t><![CDATA[Impact]]></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Jogging]]></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1%]]></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0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6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Cycling]]></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299]]></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4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Skiing]]></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53%]]></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1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6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Snowboarding]]></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39%]]></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27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0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Outdoor recreation]]></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81%]]></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80]]></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4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Natural environment]]></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6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83]]></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1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Fitness and wellnes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95%]]></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3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31]]></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Running]]></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53%]]></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7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92]]></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Vacations]]></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138]]></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67]]></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4F4F8">
                        <a:alpha val="100000"/>
                      </a:srgbClr>
                    </a:solidFill>
                  </a:tcPr>
                </a:tc>
              </a:tr>
              <a:tr h="361950">
                <a:tc>
                  <a:txBody>
                    <a:bodyPr wrap="square" rtlCol="0">
                      <a:spAutoFit/>
                    </a:bodyPr>
                    <a:lstStyle/>
                    <a:p>
                      <a:pPr algn="l" rtl="0" fontAlgn="ctr" marL="95250" marR="0" indent="0" lvl="0">
                        <a:lnSpc>
                          <a:spcPct val="100000"/>
                        </a:lnSpc>
                        <a:spcBef>
                          <a:spcPts val="0"/>
                        </a:spcBef>
                        <a:spcAft>
                          <a:spcPts val="0"/>
                        </a:spcAft>
                      </a:pPr>
                      <a:r>
                        <a:rPr lang="en-US" sz="1200" spc="0" u="none">
                          <a:solidFill>
                            <a:srgbClr val="252869">
                              <a:alpha val="100000"/>
                            </a:srgbClr>
                          </a:solidFill>
                          <a:latin typeface="Merriweather"/>
                        </a:rPr>
                        <a:t><![CDATA[Adventure travel]]></a:t>
                      </a:r>
                    </a:p>
                  </a:txBody>
                  <a:tcPr anchor="ctr" marL="9525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4%]]></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91]]></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ctr" rtl="0" fontAlgn="ctr" marL="0" marR="0" indent="0" lvl="0">
                        <a:lnSpc>
                          <a:spcPct val="100000"/>
                        </a:lnSpc>
                        <a:spcBef>
                          <a:spcPts val="0"/>
                        </a:spcBef>
                        <a:spcAft>
                          <a:spcPts val="0"/>
                        </a:spcAft>
                      </a:pPr>
                      <a:r>
                        <a:rPr lang="en-US" sz="1200" spc="0" u="none">
                          <a:solidFill>
                            <a:srgbClr val="252869">
                              <a:alpha val="100000"/>
                            </a:srgbClr>
                          </a:solidFill>
                          <a:latin typeface="Merriweather"/>
                        </a:rPr>
                        <a:t><![CDATA[40]]></a:t>
                      </a:r>
                    </a:p>
                  </a:txBody>
                  <a:tcPr anchor="ct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theme/theme1.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2025-02-14T06:52:10Z</dcterms:created>
  <dcterms:modified xsi:type="dcterms:W3CDTF">2025-02-14T06:52:10Z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