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presProps" Target="presProps.xml"/>
  <Relationship Id="rId7" Type="http://schemas.openxmlformats.org/officeDocument/2006/relationships/viewProps" Target="viewProps.xml"/>
  <Relationship Id="rId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847248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469female_21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469female_213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762000" y="0"/>
          <a:ext cx="8953500" cy="6858000"/>
          <a:chOff x="-762000" y="0"/>
          <a:chExt cx="8953500" cy="6858000"/>
        </a:xfrm>
      </p:grpSpPr>
      <p:pic>
        <p:nvPicPr>
          <p:cNvPr id="1" name="Profile Image" descr="Profile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4572000" cy="6858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048000" y="0"/>
            <a:ext cx="1524000" cy="6858000"/>
          </a:xfrm>
          <a:prstGeom prst="rect">
            <a:avLst/>
          </a:prstGeom>
          <a:solidFill>
            <a:srgbClr val="FFFFFF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3" name=""/>
          <p:cNvSpPr txBox="1"/>
          <p:nvPr/>
        </p:nvSpPr>
        <p:spPr>
          <a:xfrm>
            <a:off x="0" y="0"/>
            <a:ext cx="3048000" cy="6858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4" name="" descr=""/>
          <p:cNvSpPr/>
          <p:nvPr/>
        </p:nvSpPr>
        <p:spPr>
          <a:xfrm>
            <a:off x="3238500" y="190500"/>
            <a:ext cx="1905000" cy="381000"/>
          </a:xfrm>
          <a:prstGeom prst="roundRect">
            <a:avLst/>
          </a:prstGeom>
          <a:gradFill>
            <a:gsLst>
              <a:gs pos="0">
                <a:srgbClr val="5CBFA4">
                  <a:alpha val="100000"/>
                </a:srgbClr>
              </a:gs>
              <a:gs pos="100000">
                <a:srgbClr val="B5E596">
                  <a:alpha val="100000"/>
                </a:srgbClr>
              </a:gs>
            </a:gsLst>
            <a:lin ang="8100000" scaled="0"/>
          </a:gradFill>
          <a:ln w="12700">
            <a:noFill/>
          </a:ln>
        </p:spPr>
        <p:txBody>
          <a:bodyPr vertOverflow="clip" rtlCol="0" anchor="ctr"/>
          <a:lstStyle/>
          <a:p>
            <a:pPr algn="ctr"/>
            <a:r>
              <a:t><![CDATA[THE CURATED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238500" y="190500"/>
            <a:ext cx="1905000" cy="3333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6" name=""/>
          <p:cNvSpPr txBox="1"/>
          <p:nvPr/>
        </p:nvSpPr>
        <p:spPr>
          <a:xfrm>
            <a:off x="3238500" y="857250"/>
            <a:ext cx="2667000" cy="1143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252869">
                    <a:alpha val="100000"/>
                  </a:srgbClr>
                </a:solidFill>
                <a:latin typeface="Merriweather"/>
              </a:rPr>
              <a:t><![CDATA[The Desire To Lead A Well-Rounded Life in Balance]]></a:t>
            </a:r>
          </a:p>
        </p:txBody>
      </p:sp>
      <p:sp>
        <p:nvSpPr>
          <p:cNvPr id="7" name=""/>
          <p:cNvSpPr txBox="1"/>
          <p:nvPr/>
        </p:nvSpPr>
        <p:spPr>
          <a:xfrm>
            <a:off x="3238500" y="2190750"/>
            <a:ext cx="2667000" cy="2095500"/>
          </a:xfrm>
          <a:prstGeom prst="rect">
            <a:avLst/>
          </a:prstGeom>
          <a:solidFill>
            <a:srgbClr val="E8F4F0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252869">
                    <a:alpha val="100000"/>
                  </a:srgbClr>
                </a:solidFill>
                <a:latin typeface="Merriweather"/>
              </a:rPr>
              <a:t><![CDATA[Location - Living In: Worldwide
]]></a:t>
            </a:r>
            <a:r>
              <a:rPr lang="en-US" sz="1200" spc="0" u="none">
                <a:solidFill>
                  <a:srgbClr val="252869">
                    <a:alpha val="100000"/>
                  </a:srgbClr>
                </a:solidFill>
                <a:latin typeface="Merriweather"/>
              </a:rPr>
              <a:t><![CDATA[Connections: People Who Like AiSound Festival
]]></a:t>
            </a:r>
            <a:r>
              <a:rPr lang="en-US" sz="1200" spc="0" u="none">
                <a:solidFill>
                  <a:srgbClr val="252869">
                    <a:alpha val="100000"/>
                  </a:srgbClr>
                </a:solidFill>
                <a:latin typeface="Merriweather"/>
              </a:rPr>
              <a:t><![CDATA[Age: 18 - 65+
]]></a:t>
            </a:r>
            <a:r>
              <a:rPr lang="en-US" sz="1200" spc="0" u="none">
                <a:solidFill>
                  <a:srgbClr val="252869">
                    <a:alpha val="100000"/>
                  </a:srgbClr>
                </a:solidFill>
                <a:latin typeface="Merriweather"/>
              </a:rPr>
              <a:t><![CDATA[Gender: Male
]]></a:t>
            </a:r>
            <a:r>
              <a:rPr lang="en-US" b="1" sz="1200" spc="0" u="none">
                <a:solidFill>
                  <a:srgbClr val="252869">
                    <a:alpha val="100000"/>
                  </a:srgbClr>
                </a:solidFill>
                <a:latin typeface="Merriweather"/>
              </a:rPr>
              <a:t><![CDATA[Market In Market
]]></a:t>
            </a:r>
          </a:p>
        </p:txBody>
      </p:sp>
      <p:sp>
        <p:nvSpPr>
          <p:cNvPr id="8" name=""/>
          <p:cNvSpPr txBox="1"/>
          <p:nvPr/>
        </p:nvSpPr>
        <p:spPr>
          <a:xfrm>
            <a:off x="6286500" y="190500"/>
            <a:ext cx="266700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252869">
                    <a:alpha val="100000"/>
                  </a:srgbClr>
                </a:solidFill>
                <a:latin typeface="Merriweather"/>
              </a:rPr>
              <a:t><![CDATA[The Curated Connoisseur is a vibrant individual with a unique blend of sophistication and creativity. They seek out beauty in everyday moments, thrive on cultural experiences, and value personal growth. This persona is a mosaic of passions, with a penchant for refined tastes and thought-provoking pursuits.]]></a:t>
            </a:r>
          </a:p>
        </p:txBody>
      </p:sp>
      <p:graphicFrame>
        <p:nvGraphicFramePr>
          <p:cNvPr id="9" name="" descr=""/>
          <p:cNvGraphicFramePr>
            <a:graphicFrameLocks noGrp="1"/>
          </p:cNvGraphicFramePr>
          <p:nvPr/>
        </p:nvGraphicFramePr>
        <p:xfrm>
          <a:off x="3238500" y="4572000"/>
          <a:ext cx="1647825" cy="0"/>
        </p:xfrm>
        <a:graphic>
          <a:graphicData uri="http://schemas.openxmlformats.org/drawingml/2006/table">
            <a:tbl>
              <a:tblPr firstRow="1" bandRow="1"/>
              <a:tblGrid>
                <a:gridCol w="2857500"/>
                <a:gridCol w="952500"/>
                <a:gridCol w="952500"/>
                <a:gridCol w="952500"/>
              </a:tblGrid>
              <a:tr h="333375">
                <a:tc>
                  <a:txBody>
                    <a:bodyPr wrap="square" rtlCol="0">
                      <a:spAutoFit/>
                    </a:bodyPr>
                    <a:lstStyle/>
                    <a:p>
                      <a:pPr algn="l" rtl="0" fontAlgn="ctr" marL="9525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Name]]></a:t>
                      </a:r>
                    </a:p>
                  </a:txBody>
                  <a:tcPr anchor="ctr" marL="9525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Percentag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Affinity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Impact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33375">
                <a:tc>
                  <a:txBody>
                    <a:bodyPr wrap="square" rtlCol="0">
                      <a:spAutoFit/>
                    </a:bodyPr>
                    <a:lstStyle/>
                    <a:p>
                      <a:pPr algn="l" rtl="0" fontAlgn="ctr" marL="9525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The Cultural Aficionado]]></a:t>
                      </a:r>
                    </a:p>
                  </a:txBody>
                  <a:tcPr anchor="ctr" marL="9525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88%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241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High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</a:tr>
              <a:tr h="333375">
                <a:tc>
                  <a:txBody>
                    <a:bodyPr wrap="square" rtlCol="0">
                      <a:spAutoFit/>
                    </a:bodyPr>
                    <a:lstStyle/>
                    <a:p>
                      <a:pPr algn="l" rtl="0" fontAlgn="ctr" marL="9525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The Perpetual Learner]]></a:t>
                      </a:r>
                    </a:p>
                  </a:txBody>
                  <a:tcPr anchor="ctr" marL="9525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83%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239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High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33375">
                <a:tc>
                  <a:txBody>
                    <a:bodyPr wrap="square" rtlCol="0">
                      <a:spAutoFit/>
                    </a:bodyPr>
                    <a:lstStyle/>
                    <a:p>
                      <a:pPr algn="l" rtl="0" fontAlgn="ctr" marL="9525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The Design Enthusiast]]></a:t>
                      </a:r>
                    </a:p>
                  </a:txBody>
                  <a:tcPr anchor="ctr" marL="9525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79%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217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Moderat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" y="0"/>
          <a:ext cx="10591800" cy="7315200"/>
          <a:chOff x="95250" y="0"/>
          <a:chExt cx="10591800" cy="7315200"/>
        </a:xfrm>
      </p:grpSpPr>
      <p:sp>
        <p:nvSpPr>
          <p:cNvPr id="1" name=""/>
          <p:cNvSpPr txBox="1"/>
          <p:nvPr/>
        </p:nvSpPr>
        <p:spPr>
          <a:xfrm>
            <a:off x="95250" y="571500"/>
            <a:ext cx="571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252869">
                    <a:alpha val="100000"/>
                  </a:srgbClr>
                </a:solidFill>
                <a:latin typeface="MerriWeather Black"/>
              </a:rPr>
              <a:t><![CDATA[Your Title Her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95250" y="952500"/>
            <a:ext cx="5715000" cy="3810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252869">
                    <a:alpha val="100000"/>
                  </a:srgbClr>
                </a:solidFill>
                <a:latin typeface="MerriWeather"/>
              </a:rPr>
              <a:t><![CDATA[Your body Here]]></a:t>
            </a:r>
          </a:p>
        </p:txBody>
      </p:sp>
      <p:sp>
        <p:nvSpPr>
          <p:cNvPr id="3" name="" descr=""/>
          <p:cNvSpPr/>
          <p:nvPr/>
        </p:nvSpPr>
        <p:spPr>
          <a:xfrm>
            <a:off x="190500" y="190500"/>
            <a:ext cx="1905000" cy="381000"/>
          </a:xfrm>
          <a:prstGeom prst="roundRect">
            <a:avLst/>
          </a:prstGeom>
          <a:gradFill>
            <a:gsLst>
              <a:gs pos="0">
                <a:srgbClr val="5CBFA4">
                  <a:alpha val="100000"/>
                </a:srgbClr>
              </a:gs>
              <a:gs pos="100000">
                <a:srgbClr val="B5E596">
                  <a:alpha val="100000"/>
                </a:srgbClr>
              </a:gs>
            </a:gsLst>
            <a:lin ang="8100000" scaled="0"/>
          </a:gradFill>
          <a:ln w="12700">
            <a:noFill/>
          </a:ln>
        </p:spPr>
        <p:txBody>
          <a:bodyPr vertOverflow="clip" rtlCol="0" anchor="ctr"/>
          <a:lstStyle/>
          <a:p>
            <a:pPr algn="ctr"/>
            <a:r>
              <a:t><![CDATA[THEME]]></a:t>
            </a:r>
          </a:p>
        </p:txBody>
      </p:sp>
      <p:pic>
        <p:nvPicPr>
          <p:cNvPr id="4" name="Unique nam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0"/>
            <a:ext cx="4876800" cy="7315200"/>
          </a:xfrm>
          <a:prstGeom prst="rect">
            <a:avLst/>
          </a:prstGeom>
          <a:noFill/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95250" y="4953000"/>
          <a:ext cx="4762500" cy="0"/>
        </p:xfrm>
        <a:graphic>
          <a:graphicData uri="http://schemas.openxmlformats.org/drawingml/2006/table">
            <a:tbl>
              <a:tblPr firstRow="1" bandRow="1"/>
              <a:tblGrid>
                <a:gridCol w="2857500"/>
                <a:gridCol w="952500"/>
                <a:gridCol w="952500"/>
              </a:tblGrid>
              <a:tr h="333375">
                <a:tc>
                  <a:txBody>
                    <a:bodyPr wrap="square" rtlCol="0">
                      <a:spAutoFit/>
                    </a:bodyPr>
                    <a:lstStyle/>
                    <a:p>
                      <a:pPr algn="l" rtl="0" fontAlgn="ctr" marL="9525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Name]]></a:t>
                      </a:r>
                    </a:p>
                  </a:txBody>
                  <a:tcPr anchor="ctr" marL="9525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Ag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Gender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33375">
                <a:tc>
                  <a:txBody>
                    <a:bodyPr wrap="square" rtlCol="0">
                      <a:spAutoFit/>
                    </a:bodyPr>
                    <a:lstStyle/>
                    <a:p>
                      <a:pPr algn="l" rtl="0" fontAlgn="ctr" marL="9525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John]]></a:t>
                      </a:r>
                    </a:p>
                  </a:txBody>
                  <a:tcPr anchor="ctr" marL="9525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25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Mal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</a:tr>
              <a:tr h="333375">
                <a:tc>
                  <a:txBody>
                    <a:bodyPr wrap="square" rtlCol="0">
                      <a:spAutoFit/>
                    </a:bodyPr>
                    <a:lstStyle/>
                    <a:p>
                      <a:pPr algn="l" rtl="0" fontAlgn="ctr" marL="9525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Jane]]></a:t>
                      </a:r>
                    </a:p>
                  </a:txBody>
                  <a:tcPr anchor="ctr" marL="9525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30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Femal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33375">
                <a:tc>
                  <a:txBody>
                    <a:bodyPr wrap="square" rtlCol="0">
                      <a:spAutoFit/>
                    </a:bodyPr>
                    <a:lstStyle/>
                    <a:p>
                      <a:pPr algn="l" rtl="0" fontAlgn="ctr" marL="9525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Bob]]></a:t>
                      </a:r>
                    </a:p>
                  </a:txBody>
                  <a:tcPr anchor="ctr" marL="9525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40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rtl="0" fontAlgn="ctr" marL="0" marR="0" indent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u="none">
                          <a:solidFill>
                            <a:srgbClr val="252869">
                              <a:alpha val="100000"/>
                            </a:srgbClr>
                          </a:solidFill>
                          <a:latin typeface="Merriweather"/>
                        </a:rPr>
                        <a:t><![CDATA[Male]]></a:t>
                      </a:r>
                    </a:p>
                  </a:txBody>
                  <a:tcPr anchor="ctr"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4F4F8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28">
  <a:themeElements>
    <a:clrScheme name="Theme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2025-02-13T14:16:49Z</dcterms:created>
  <dcterms:modified xsi:type="dcterms:W3CDTF">2025-02-13T14:16:49Z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